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0" r:id="rId3"/>
    <p:sldId id="259" r:id="rId4"/>
    <p:sldId id="261" r:id="rId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22911BC-D46F-1BE9-FACC-E6B6796C83FC}"/>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31535D9A-7360-B095-31C5-62999ED052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FBC9CB4E-9DAC-1B37-B5E7-C305750D93A5}"/>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5" name="Segnaposto piè di pagina 4">
            <a:extLst>
              <a:ext uri="{FF2B5EF4-FFF2-40B4-BE49-F238E27FC236}">
                <a16:creationId xmlns:a16="http://schemas.microsoft.com/office/drawing/2014/main" id="{575622B3-5D40-EA6E-6785-5D54113C613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55F56E0-C7E4-3054-F3EF-85656638874C}"/>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692214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F5E9F8-5F04-D8B7-F4D0-A0F99F66EADB}"/>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7DEF5CE8-3462-2C9C-C08D-BDECAD2F440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12E77F4-9668-83CB-2985-5EAF29677211}"/>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5" name="Segnaposto piè di pagina 4">
            <a:extLst>
              <a:ext uri="{FF2B5EF4-FFF2-40B4-BE49-F238E27FC236}">
                <a16:creationId xmlns:a16="http://schemas.microsoft.com/office/drawing/2014/main" id="{6A635480-F940-1A76-B3EA-F9613979552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732C71A-7D6D-AF2B-4B4D-711FE8044AB4}"/>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824279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F7627355-A086-24F7-84E9-D690412320B2}"/>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5AF82F2-E7B0-3004-B4C8-C68917FF1590}"/>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0707A7E-0AA8-5998-82D5-7C8954FE2A03}"/>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5" name="Segnaposto piè di pagina 4">
            <a:extLst>
              <a:ext uri="{FF2B5EF4-FFF2-40B4-BE49-F238E27FC236}">
                <a16:creationId xmlns:a16="http://schemas.microsoft.com/office/drawing/2014/main" id="{D6E457C8-33FE-457A-7B3C-529702F6D02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99CA1DB-FF71-3609-2889-8D3757A9557E}"/>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649328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A57EBAD-396F-61C3-0455-A209B681F21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375BB32-101C-585F-F5A6-89DE73704CFF}"/>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7C565FA-E2B8-1E18-AA63-4C16BF62576A}"/>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5" name="Segnaposto piè di pagina 4">
            <a:extLst>
              <a:ext uri="{FF2B5EF4-FFF2-40B4-BE49-F238E27FC236}">
                <a16:creationId xmlns:a16="http://schemas.microsoft.com/office/drawing/2014/main" id="{A76FE477-D723-A324-23B8-4AB0034FDC57}"/>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61BB768-28D5-7293-C3C0-941940E5EE29}"/>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3938034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1990A6-2A45-B30D-2F53-CB344DEE3DEE}"/>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81465A63-A569-B347-E5E6-25BDF165C78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9630A146-E208-A0DB-08E4-88B2650F3264}"/>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5" name="Segnaposto piè di pagina 4">
            <a:extLst>
              <a:ext uri="{FF2B5EF4-FFF2-40B4-BE49-F238E27FC236}">
                <a16:creationId xmlns:a16="http://schemas.microsoft.com/office/drawing/2014/main" id="{8EC2D125-542F-0817-7CD8-C7314EF09E1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84B55E4F-3AB5-EC5E-95A3-4B2B03683A57}"/>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757942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AE40F04-BBC6-6DBF-CB3E-6B66CCC69E42}"/>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2E3A68E-1E2B-DD7E-D68C-718E307EF25B}"/>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5D0231DC-D4CD-DF69-8748-B66BD4816ABE}"/>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AF1AF07B-A0EF-24DA-8970-139B4BBC717E}"/>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6" name="Segnaposto piè di pagina 5">
            <a:extLst>
              <a:ext uri="{FF2B5EF4-FFF2-40B4-BE49-F238E27FC236}">
                <a16:creationId xmlns:a16="http://schemas.microsoft.com/office/drawing/2014/main" id="{BF200528-55D9-0F37-EF1C-B7F8C1D0A97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5B700F8C-C059-081C-B232-2D8300797E69}"/>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4130520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8796A4-E0ED-487C-2AED-F7337B508642}"/>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852287A-07A6-CE37-CF3D-91F74A8535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4509BB8-B9FA-48F0-F9F9-C1DD2A8E75D2}"/>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6C38E2B6-34AD-0728-7439-65DAA10B4F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30DCFFD4-1A96-173A-F10F-2388DD618D05}"/>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6269C5C6-B73F-5CB6-1250-2D77E01106CF}"/>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8" name="Segnaposto piè di pagina 7">
            <a:extLst>
              <a:ext uri="{FF2B5EF4-FFF2-40B4-BE49-F238E27FC236}">
                <a16:creationId xmlns:a16="http://schemas.microsoft.com/office/drawing/2014/main" id="{299F915B-EA3D-1113-82C3-A9E285B5591B}"/>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AF382706-110F-2A71-37D2-ECE31F2F9960}"/>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2504204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D11DE25-1088-44C5-C51E-17A83ECE567D}"/>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85F16C29-D9A8-4300-414A-40A0FC42D9DE}"/>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4" name="Segnaposto piè di pagina 3">
            <a:extLst>
              <a:ext uri="{FF2B5EF4-FFF2-40B4-BE49-F238E27FC236}">
                <a16:creationId xmlns:a16="http://schemas.microsoft.com/office/drawing/2014/main" id="{79799BAE-7E64-5F2E-83CD-EA6ADD9443C2}"/>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5445271F-0F94-AABA-EE19-5AD79B1D2DC0}"/>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1635732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5D84537-EA32-64E3-D011-EC77740C0718}"/>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3" name="Segnaposto piè di pagina 2">
            <a:extLst>
              <a:ext uri="{FF2B5EF4-FFF2-40B4-BE49-F238E27FC236}">
                <a16:creationId xmlns:a16="http://schemas.microsoft.com/office/drawing/2014/main" id="{A2403BF5-8091-AF8A-BE48-C27CB8A74A6B}"/>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3F7BC200-16EF-E3BA-602D-A214983124B7}"/>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2690685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0DBA100-DE80-F4C0-9C92-2050C9CC09F0}"/>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E5FDC17-2FB8-C3D0-74E2-FC6FC0D15D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CF2C0757-68D5-163D-068E-E6F3E2D935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B30BF611-BFBC-B042-7D3A-B3C18D4DF4CB}"/>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6" name="Segnaposto piè di pagina 5">
            <a:extLst>
              <a:ext uri="{FF2B5EF4-FFF2-40B4-BE49-F238E27FC236}">
                <a16:creationId xmlns:a16="http://schemas.microsoft.com/office/drawing/2014/main" id="{DA391E8D-283E-92C1-D128-59646DCD3071}"/>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EBE770FF-6643-F800-F5BD-C8B058F03B31}"/>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2383079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596126-5A3E-3C18-B170-E979F236402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1CCC1B29-3079-148E-162D-162893A0C2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6A1F5DE2-5473-5928-7B93-D3877C2B96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DE686914-96F6-5977-C203-99CE97C4484A}"/>
              </a:ext>
            </a:extLst>
          </p:cNvPr>
          <p:cNvSpPr>
            <a:spLocks noGrp="1"/>
          </p:cNvSpPr>
          <p:nvPr>
            <p:ph type="dt" sz="half" idx="10"/>
          </p:nvPr>
        </p:nvSpPr>
        <p:spPr/>
        <p:txBody>
          <a:bodyPr/>
          <a:lstStyle/>
          <a:p>
            <a:fld id="{D8F35B2E-A818-4DB0-B506-72C93EDC4692}" type="datetimeFigureOut">
              <a:rPr lang="it-IT" smtClean="0"/>
              <a:t>19/11/2024</a:t>
            </a:fld>
            <a:endParaRPr lang="it-IT"/>
          </a:p>
        </p:txBody>
      </p:sp>
      <p:sp>
        <p:nvSpPr>
          <p:cNvPr id="6" name="Segnaposto piè di pagina 5">
            <a:extLst>
              <a:ext uri="{FF2B5EF4-FFF2-40B4-BE49-F238E27FC236}">
                <a16:creationId xmlns:a16="http://schemas.microsoft.com/office/drawing/2014/main" id="{FE9D06E5-DD2C-0B60-ACB1-72474933B663}"/>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3BEB0240-4087-AA85-AAEC-FF0F837D97E2}"/>
              </a:ext>
            </a:extLst>
          </p:cNvPr>
          <p:cNvSpPr>
            <a:spLocks noGrp="1"/>
          </p:cNvSpPr>
          <p:nvPr>
            <p:ph type="sldNum" sz="quarter" idx="12"/>
          </p:nvPr>
        </p:nvSpPr>
        <p:spPr/>
        <p:txBody>
          <a:bodyPr/>
          <a:lstStyle/>
          <a:p>
            <a:fld id="{BE8F9F61-0616-4DCD-898E-191E416EBC8E}" type="slidenum">
              <a:rPr lang="it-IT" smtClean="0"/>
              <a:t>‹N›</a:t>
            </a:fld>
            <a:endParaRPr lang="it-IT"/>
          </a:p>
        </p:txBody>
      </p:sp>
    </p:spTree>
    <p:extLst>
      <p:ext uri="{BB962C8B-B14F-4D97-AF65-F5344CB8AC3E}">
        <p14:creationId xmlns:p14="http://schemas.microsoft.com/office/powerpoint/2010/main" val="224199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5DF65416-8107-E8AD-D665-8BFC36DD0F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A0EC61F1-C297-93FF-E0FE-C60F806E63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24C2FF0-EACD-81E9-8CA7-7AD0E07254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8F35B2E-A818-4DB0-B506-72C93EDC4692}" type="datetimeFigureOut">
              <a:rPr lang="it-IT" smtClean="0"/>
              <a:t>19/11/2024</a:t>
            </a:fld>
            <a:endParaRPr lang="it-IT"/>
          </a:p>
        </p:txBody>
      </p:sp>
      <p:sp>
        <p:nvSpPr>
          <p:cNvPr id="5" name="Segnaposto piè di pagina 4">
            <a:extLst>
              <a:ext uri="{FF2B5EF4-FFF2-40B4-BE49-F238E27FC236}">
                <a16:creationId xmlns:a16="http://schemas.microsoft.com/office/drawing/2014/main" id="{A980FE00-D9A2-F24C-206B-39B2461B25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237C062C-1F61-2AD7-0FC4-7B777DDF2D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E8F9F61-0616-4DCD-898E-191E416EBC8E}" type="slidenum">
              <a:rPr lang="it-IT" smtClean="0"/>
              <a:t>‹N›</a:t>
            </a:fld>
            <a:endParaRPr lang="it-IT"/>
          </a:p>
        </p:txBody>
      </p:sp>
    </p:spTree>
    <p:extLst>
      <p:ext uri="{BB962C8B-B14F-4D97-AF65-F5344CB8AC3E}">
        <p14:creationId xmlns:p14="http://schemas.microsoft.com/office/powerpoint/2010/main" val="36068027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EFF6DA28-8EE8-C6A0-B261-D5ED2A479F8A}"/>
              </a:ext>
            </a:extLst>
          </p:cNvPr>
          <p:cNvSpPr>
            <a:spLocks noGrp="1"/>
          </p:cNvSpPr>
          <p:nvPr>
            <p:ph type="title"/>
          </p:nvPr>
        </p:nvSpPr>
        <p:spPr>
          <a:xfrm>
            <a:off x="6657715" y="467271"/>
            <a:ext cx="4195674" cy="2052522"/>
          </a:xfrm>
        </p:spPr>
        <p:txBody>
          <a:bodyPr anchor="b">
            <a:normAutofit/>
          </a:bodyPr>
          <a:lstStyle/>
          <a:p>
            <a:r>
              <a:rPr lang="it-IT" sz="4800" b="1"/>
              <a:t>EXCERCISE 2: NPC WITH LLM</a:t>
            </a:r>
          </a:p>
        </p:txBody>
      </p:sp>
      <p:sp>
        <p:nvSpPr>
          <p:cNvPr id="18" name="Oval 17">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etal Sword and shield">
            <a:extLst>
              <a:ext uri="{FF2B5EF4-FFF2-40B4-BE49-F238E27FC236}">
                <a16:creationId xmlns:a16="http://schemas.microsoft.com/office/drawing/2014/main" id="{D626FCC5-476B-CBEB-5203-117A9F4B6CD1}"/>
              </a:ext>
            </a:extLst>
          </p:cNvPr>
          <p:cNvPicPr>
            <a:picLocks noChangeAspect="1"/>
          </p:cNvPicPr>
          <p:nvPr/>
        </p:nvPicPr>
        <p:blipFill>
          <a:blip r:embed="rId2"/>
          <a:srcRect l="21165" r="12334" b="-1"/>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20"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22"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3" name="Segnaposto contenuto 2">
            <a:extLst>
              <a:ext uri="{FF2B5EF4-FFF2-40B4-BE49-F238E27FC236}">
                <a16:creationId xmlns:a16="http://schemas.microsoft.com/office/drawing/2014/main" id="{3E6E8235-4754-C0E6-892A-4F75D6BAEE85}"/>
              </a:ext>
            </a:extLst>
          </p:cNvPr>
          <p:cNvSpPr>
            <a:spLocks noGrp="1"/>
          </p:cNvSpPr>
          <p:nvPr>
            <p:ph idx="1"/>
          </p:nvPr>
        </p:nvSpPr>
        <p:spPr>
          <a:xfrm>
            <a:off x="6657715" y="2990818"/>
            <a:ext cx="4195673" cy="2913872"/>
          </a:xfrm>
        </p:spPr>
        <p:txBody>
          <a:bodyPr anchor="t">
            <a:normAutofit/>
          </a:bodyPr>
          <a:lstStyle/>
          <a:p>
            <a:r>
              <a:rPr lang="it-IT" sz="2000">
                <a:solidFill>
                  <a:schemeClr val="tx1">
                    <a:alpha val="80000"/>
                  </a:schemeClr>
                </a:solidFill>
              </a:rPr>
              <a:t>A weapon dealer in a mediaval fantasy setting</a:t>
            </a:r>
          </a:p>
          <a:p>
            <a:endParaRPr lang="it-IT" sz="2000">
              <a:solidFill>
                <a:schemeClr val="tx1">
                  <a:alpha val="80000"/>
                </a:schemeClr>
              </a:solidFill>
            </a:endParaRPr>
          </a:p>
          <a:p>
            <a:endParaRPr lang="it-IT" sz="2000">
              <a:solidFill>
                <a:schemeClr val="tx1">
                  <a:alpha val="80000"/>
                </a:schemeClr>
              </a:solidFill>
            </a:endParaRPr>
          </a:p>
          <a:p>
            <a:r>
              <a:rPr lang="it-IT" sz="2000">
                <a:solidFill>
                  <a:schemeClr val="tx1">
                    <a:alpha val="80000"/>
                  </a:schemeClr>
                </a:solidFill>
              </a:rPr>
              <a:t>Fontana Emanuele</a:t>
            </a:r>
          </a:p>
        </p:txBody>
      </p:sp>
      <p:sp>
        <p:nvSpPr>
          <p:cNvPr id="24"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26"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7491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3265F176-9BC8-C293-3DA7-0A44BB5B1E16}"/>
              </a:ext>
            </a:extLst>
          </p:cNvPr>
          <p:cNvSpPr>
            <a:spLocks noGrp="1"/>
          </p:cNvSpPr>
          <p:nvPr>
            <p:ph type="title"/>
          </p:nvPr>
        </p:nvSpPr>
        <p:spPr>
          <a:xfrm>
            <a:off x="630936" y="639520"/>
            <a:ext cx="3429000" cy="1719072"/>
          </a:xfrm>
        </p:spPr>
        <p:txBody>
          <a:bodyPr anchor="b">
            <a:normAutofit/>
          </a:bodyPr>
          <a:lstStyle/>
          <a:p>
            <a:r>
              <a:rPr lang="it-IT" sz="5400"/>
              <a:t>STARTING DFA</a:t>
            </a:r>
          </a:p>
        </p:txBody>
      </p:sp>
      <p:sp>
        <p:nvSpPr>
          <p:cNvPr id="20"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egnaposto contenuto 4">
            <a:extLst>
              <a:ext uri="{FF2B5EF4-FFF2-40B4-BE49-F238E27FC236}">
                <a16:creationId xmlns:a16="http://schemas.microsoft.com/office/drawing/2014/main" id="{B6A36878-3247-4FC7-CA18-6AA56A493F0F}"/>
              </a:ext>
            </a:extLst>
          </p:cNvPr>
          <p:cNvPicPr>
            <a:picLocks noChangeAspect="1"/>
          </p:cNvPicPr>
          <p:nvPr/>
        </p:nvPicPr>
        <p:blipFill>
          <a:blip r:embed="rId2"/>
          <a:stretch>
            <a:fillRect/>
          </a:stretch>
        </p:blipFill>
        <p:spPr>
          <a:xfrm>
            <a:off x="4673639" y="640080"/>
            <a:ext cx="6865033" cy="5577840"/>
          </a:xfrm>
          <a:prstGeom prst="rect">
            <a:avLst/>
          </a:prstGeom>
        </p:spPr>
      </p:pic>
      <p:pic>
        <p:nvPicPr>
          <p:cNvPr id="6" name="Picture 4" descr="Metal Sword and shield">
            <a:extLst>
              <a:ext uri="{FF2B5EF4-FFF2-40B4-BE49-F238E27FC236}">
                <a16:creationId xmlns:a16="http://schemas.microsoft.com/office/drawing/2014/main" id="{D35285D8-A014-8050-7D82-E634F3B9559B}"/>
              </a:ext>
            </a:extLst>
          </p:cNvPr>
          <p:cNvPicPr>
            <a:picLocks noGrp="1" noChangeAspect="1"/>
          </p:cNvPicPr>
          <p:nvPr>
            <p:ph idx="1"/>
          </p:nvPr>
        </p:nvPicPr>
        <p:blipFill>
          <a:blip r:embed="rId3"/>
          <a:srcRect l="21165" r="12334" b="-1"/>
          <a:stretch/>
        </p:blipFill>
        <p:spPr>
          <a:xfrm>
            <a:off x="639061" y="2806700"/>
            <a:ext cx="3411354" cy="3411538"/>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Tree>
    <p:extLst>
      <p:ext uri="{BB962C8B-B14F-4D97-AF65-F5344CB8AC3E}">
        <p14:creationId xmlns:p14="http://schemas.microsoft.com/office/powerpoint/2010/main" val="2730712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28AF9B-7389-2EC7-134C-D41E32264B88}"/>
              </a:ext>
            </a:extLst>
          </p:cNvPr>
          <p:cNvSpPr>
            <a:spLocks noGrp="1"/>
          </p:cNvSpPr>
          <p:nvPr>
            <p:ph type="title"/>
          </p:nvPr>
        </p:nvSpPr>
        <p:spPr>
          <a:xfrm>
            <a:off x="0" y="896366"/>
            <a:ext cx="4992624" cy="5934456"/>
          </a:xfrm>
          <a:noFill/>
        </p:spPr>
        <p:txBody>
          <a:bodyPr vert="horz" lIns="91440" tIns="45720" rIns="91440" bIns="45720" rtlCol="0" anchor="b">
            <a:noAutofit/>
          </a:bodyPr>
          <a:lstStyle/>
          <a:p>
            <a:pPr marL="228600" indent="-228600" algn="l" rtl="0" eaLnBrk="1" latinLnBrk="0" hangingPunct="1">
              <a:lnSpc>
                <a:spcPct val="90000"/>
              </a:lnSpc>
              <a:spcBef>
                <a:spcPts val="1000"/>
              </a:spcBef>
              <a:spcAft>
                <a:spcPts val="0"/>
              </a:spcAft>
              <a:buClrTx/>
              <a:buSzPts val="200"/>
              <a:buFont typeface="Arial" panose="020B0604020202020204" pitchFamily="34" charset="0"/>
              <a:buChar char="•"/>
            </a:pPr>
            <a:r>
              <a:rPr lang="en-US" sz="1300" kern="1200" dirty="0">
                <a:solidFill>
                  <a:srgbClr val="000000"/>
                </a:solidFill>
                <a:effectLst/>
                <a:latin typeface="Aptos" panose="020B0004020202020204" pitchFamily="34" charset="0"/>
                <a:ea typeface="+mn-ea"/>
                <a:cs typeface="+mn-cs"/>
              </a:rPr>
              <a:t>You are a weapon seller in a fantasy game. Your </a:t>
            </a:r>
            <a:r>
              <a:rPr lang="en-US" sz="1300" kern="1200" dirty="0" err="1">
                <a:solidFill>
                  <a:srgbClr val="000000"/>
                </a:solidFill>
                <a:effectLst/>
                <a:latin typeface="Aptos" panose="020B0004020202020204" pitchFamily="34" charset="0"/>
                <a:ea typeface="+mn-ea"/>
                <a:cs typeface="+mn-cs"/>
              </a:rPr>
              <a:t>behaviour</a:t>
            </a:r>
            <a:r>
              <a:rPr lang="en-US" sz="1300" kern="1200" dirty="0">
                <a:solidFill>
                  <a:srgbClr val="000000"/>
                </a:solidFill>
                <a:effectLst/>
                <a:latin typeface="Aptos" panose="020B0004020202020204" pitchFamily="34" charset="0"/>
                <a:ea typeface="+mn-ea"/>
                <a:cs typeface="+mn-cs"/>
              </a:rPr>
              <a:t> is described through the DFA:</a:t>
            </a:r>
            <a:br>
              <a:rPr lang="it-IT" sz="1300" dirty="0">
                <a:effectLst/>
              </a:rPr>
            </a:br>
            <a:r>
              <a:rPr lang="en-US" sz="1300" kern="1200" dirty="0">
                <a:solidFill>
                  <a:srgbClr val="000000"/>
                </a:solidFill>
                <a:effectLst/>
                <a:latin typeface="Aptos" panose="020B0004020202020204" pitchFamily="34" charset="0"/>
                <a:ea typeface="+mn-ea"/>
                <a:cs typeface="+mn-cs"/>
              </a:rPr>
              <a:t>Initial State (start):</a:t>
            </a:r>
            <a:br>
              <a:rPr lang="it-IT" sz="1300" dirty="0">
                <a:effectLst/>
              </a:rPr>
            </a:br>
            <a:r>
              <a:rPr lang="en-US" sz="1300" kern="1200" dirty="0">
                <a:solidFill>
                  <a:srgbClr val="000000"/>
                </a:solidFill>
                <a:effectLst/>
                <a:latin typeface="Aptos" panose="020B0004020202020204" pitchFamily="34" charset="0"/>
                <a:ea typeface="+mn-ea"/>
                <a:cs typeface="+mn-cs"/>
              </a:rPr>
              <a:t>If you approach without a weapon: I switch to trading status and ask if you want to buy a sword or a bow.</a:t>
            </a:r>
            <a:br>
              <a:rPr lang="it-IT" sz="1300" dirty="0">
                <a:effectLst/>
              </a:rPr>
            </a:br>
            <a:r>
              <a:rPr lang="en-US" sz="1300" kern="1200" dirty="0">
                <a:solidFill>
                  <a:srgbClr val="000000"/>
                </a:solidFill>
                <a:effectLst/>
                <a:latin typeface="Aptos" panose="020B0004020202020204" pitchFamily="34" charset="0"/>
                <a:ea typeface="+mn-ea"/>
                <a:cs typeface="+mn-cs"/>
              </a:rPr>
              <a:t>If you approach with a weapon: I switch to the state of alert and ask you to put the weapon away.</a:t>
            </a:r>
            <a:br>
              <a:rPr lang="it-IT" sz="1300" dirty="0">
                <a:effectLst/>
              </a:rPr>
            </a:br>
            <a:r>
              <a:rPr lang="en-US" sz="1300" kern="1200" dirty="0">
                <a:solidFill>
                  <a:srgbClr val="000000"/>
                </a:solidFill>
                <a:effectLst/>
                <a:latin typeface="Aptos" panose="020B0004020202020204" pitchFamily="34" charset="0"/>
                <a:ea typeface="+mn-ea"/>
                <a:cs typeface="+mn-cs"/>
              </a:rPr>
              <a:t>Trading status:</a:t>
            </a:r>
            <a:br>
              <a:rPr lang="it-IT" sz="1300" dirty="0">
                <a:effectLst/>
              </a:rPr>
            </a:br>
            <a:r>
              <a:rPr lang="en-US" sz="1300" kern="1200" dirty="0">
                <a:solidFill>
                  <a:srgbClr val="000000"/>
                </a:solidFill>
                <a:effectLst/>
                <a:latin typeface="Aptos" panose="020B0004020202020204" pitchFamily="34" charset="0"/>
                <a:ea typeface="+mn-ea"/>
                <a:cs typeface="+mn-cs"/>
              </a:rPr>
              <a:t>If you ask for a sword: I switch to sword status and show you the available swords.</a:t>
            </a:r>
            <a:br>
              <a:rPr lang="it-IT" sz="1300" dirty="0">
                <a:effectLst/>
              </a:rPr>
            </a:br>
            <a:r>
              <a:rPr lang="en-US" sz="1300" kern="1200" dirty="0">
                <a:solidFill>
                  <a:srgbClr val="000000"/>
                </a:solidFill>
                <a:effectLst/>
                <a:latin typeface="Aptos" panose="020B0004020202020204" pitchFamily="34" charset="0"/>
                <a:ea typeface="+mn-ea"/>
                <a:cs typeface="+mn-cs"/>
              </a:rPr>
              <a:t>If you ask for a bow: I switch to bow status and show you the bows available.</a:t>
            </a:r>
            <a:br>
              <a:rPr lang="it-IT" sz="1300" dirty="0">
                <a:effectLst/>
              </a:rPr>
            </a:br>
            <a:r>
              <a:rPr lang="en-US" sz="1300" kern="1200" dirty="0">
                <a:solidFill>
                  <a:srgbClr val="000000"/>
                </a:solidFill>
                <a:effectLst/>
                <a:latin typeface="Aptos" panose="020B0004020202020204" pitchFamily="34" charset="0"/>
                <a:ea typeface="+mn-ea"/>
                <a:cs typeface="+mn-cs"/>
              </a:rPr>
              <a:t>Sword / Bow status:</a:t>
            </a:r>
            <a:br>
              <a:rPr lang="it-IT" sz="1300" dirty="0">
                <a:effectLst/>
              </a:rPr>
            </a:br>
            <a:r>
              <a:rPr lang="en-US" sz="1300" kern="1200" dirty="0">
                <a:solidFill>
                  <a:srgbClr val="000000"/>
                </a:solidFill>
                <a:effectLst/>
                <a:latin typeface="Aptos" panose="020B0004020202020204" pitchFamily="34" charset="0"/>
                <a:ea typeface="+mn-ea"/>
                <a:cs typeface="+mn-cs"/>
              </a:rPr>
              <a:t>If you buy something: I return to trading</a:t>
            </a:r>
            <a:br>
              <a:rPr lang="it-IT" sz="1300" dirty="0">
                <a:effectLst/>
              </a:rPr>
            </a:br>
            <a:r>
              <a:rPr lang="en-US" sz="1300" kern="1200" dirty="0">
                <a:solidFill>
                  <a:srgbClr val="000000"/>
                </a:solidFill>
                <a:effectLst/>
                <a:latin typeface="Aptos" panose="020B0004020202020204" pitchFamily="34" charset="0"/>
                <a:ea typeface="+mn-ea"/>
                <a:cs typeface="+mn-cs"/>
              </a:rPr>
              <a:t>If you don't buy anything: I return trading</a:t>
            </a:r>
            <a:br>
              <a:rPr lang="it-IT" sz="1300" dirty="0">
                <a:effectLst/>
              </a:rPr>
            </a:br>
            <a:r>
              <a:rPr lang="en-US" sz="1300" kern="1200" dirty="0">
                <a:solidFill>
                  <a:srgbClr val="000000"/>
                </a:solidFill>
                <a:effectLst/>
                <a:latin typeface="Aptos" panose="020B0004020202020204" pitchFamily="34" charset="0"/>
                <a:ea typeface="+mn-ea"/>
                <a:cs typeface="+mn-cs"/>
              </a:rPr>
              <a:t>Trading: if you exit without buying anything I am sad and I say goodbye.</a:t>
            </a:r>
            <a:br>
              <a:rPr lang="it-IT" sz="1300" dirty="0">
                <a:effectLst/>
              </a:rPr>
            </a:br>
            <a:r>
              <a:rPr lang="en-US" sz="1300" kern="1200" dirty="0">
                <a:solidFill>
                  <a:srgbClr val="000000"/>
                </a:solidFill>
                <a:effectLst/>
                <a:latin typeface="Aptos" panose="020B0004020202020204" pitchFamily="34" charset="0"/>
                <a:ea typeface="+mn-ea"/>
                <a:cs typeface="+mn-cs"/>
              </a:rPr>
              <a:t>Trading: If you come out with something bought, thank you and goodbye</a:t>
            </a:r>
            <a:br>
              <a:rPr lang="it-IT" sz="1300" dirty="0">
                <a:effectLst/>
              </a:rPr>
            </a:br>
            <a:r>
              <a:rPr lang="en-US" sz="1300" kern="1200" dirty="0">
                <a:solidFill>
                  <a:srgbClr val="000000"/>
                </a:solidFill>
                <a:effectLst/>
                <a:latin typeface="Aptos" panose="020B0004020202020204" pitchFamily="34" charset="0"/>
                <a:ea typeface="+mn-ea"/>
                <a:cs typeface="+mn-cs"/>
              </a:rPr>
              <a:t>State of Alert:</a:t>
            </a:r>
            <a:br>
              <a:rPr lang="it-IT" sz="1300" dirty="0">
                <a:effectLst/>
              </a:rPr>
            </a:br>
            <a:r>
              <a:rPr lang="en-US" sz="1300" kern="1200" dirty="0">
                <a:solidFill>
                  <a:srgbClr val="000000"/>
                </a:solidFill>
                <a:effectLst/>
                <a:latin typeface="Aptos" panose="020B0004020202020204" pitchFamily="34" charset="0"/>
                <a:ea typeface="+mn-ea"/>
                <a:cs typeface="+mn-cs"/>
              </a:rPr>
              <a:t>If you stow the weapon: I switch to trading.</a:t>
            </a:r>
            <a:br>
              <a:rPr lang="it-IT" sz="1300" dirty="0">
                <a:effectLst/>
              </a:rPr>
            </a:br>
            <a:r>
              <a:rPr lang="en-US" sz="1300" kern="1200" dirty="0">
                <a:solidFill>
                  <a:srgbClr val="000000"/>
                </a:solidFill>
                <a:effectLst/>
                <a:latin typeface="Aptos" panose="020B0004020202020204" pitchFamily="34" charset="0"/>
                <a:ea typeface="+mn-ea"/>
                <a:cs typeface="+mn-cs"/>
              </a:rPr>
              <a:t>If you do not holster the weapon: I switch to fighting and begin combat.</a:t>
            </a:r>
            <a:br>
              <a:rPr lang="it-IT" sz="1300" dirty="0">
                <a:effectLst/>
              </a:rPr>
            </a:br>
            <a:r>
              <a:rPr lang="en-US" sz="1300" kern="1200" dirty="0">
                <a:solidFill>
                  <a:srgbClr val="000000"/>
                </a:solidFill>
                <a:effectLst/>
                <a:latin typeface="Aptos" panose="020B0004020202020204" pitchFamily="34" charset="0"/>
                <a:ea typeface="+mn-ea"/>
                <a:cs typeface="+mn-cs"/>
              </a:rPr>
              <a:t>State of Fighting:</a:t>
            </a:r>
            <a:br>
              <a:rPr lang="it-IT" sz="1300" dirty="0">
                <a:effectLst/>
              </a:rPr>
            </a:br>
            <a:r>
              <a:rPr lang="en-US" sz="1300" kern="1200" dirty="0">
                <a:solidFill>
                  <a:srgbClr val="000000"/>
                </a:solidFill>
                <a:effectLst/>
                <a:latin typeface="Aptos" panose="020B0004020202020204" pitchFamily="34" charset="0"/>
                <a:ea typeface="+mn-ea"/>
                <a:cs typeface="+mn-cs"/>
              </a:rPr>
              <a:t>If you decide to run away or I am defeated: I switch to starting and taunt you.</a:t>
            </a:r>
            <a:br>
              <a:rPr lang="it-IT" sz="1300" dirty="0">
                <a:effectLst/>
              </a:rPr>
            </a:br>
            <a:r>
              <a:rPr lang="en-US" sz="1300" kern="1200" dirty="0">
                <a:solidFill>
                  <a:srgbClr val="000000"/>
                </a:solidFill>
                <a:effectLst/>
                <a:latin typeface="Aptos" panose="020B0004020202020204" pitchFamily="34" charset="0"/>
                <a:ea typeface="+mn-ea"/>
                <a:cs typeface="+mn-cs"/>
              </a:rPr>
              <a:t>If I defeat you: I taunt you and switch back to start.</a:t>
            </a:r>
            <a:br>
              <a:rPr lang="it-IT" sz="1300" dirty="0">
                <a:effectLst/>
              </a:rPr>
            </a:br>
            <a:r>
              <a:rPr lang="en-US" sz="1300" kern="1200" dirty="0">
                <a:solidFill>
                  <a:srgbClr val="000000"/>
                </a:solidFill>
                <a:effectLst/>
                <a:latin typeface="Aptos" panose="020B0004020202020204" pitchFamily="34" charset="0"/>
                <a:ea typeface="+mn-ea"/>
                <a:cs typeface="+mn-cs"/>
              </a:rPr>
              <a:t>If you defeat me: I switch to death and utter my last words.</a:t>
            </a:r>
            <a:br>
              <a:rPr lang="it-IT" sz="1300" dirty="0">
                <a:effectLst/>
              </a:rPr>
            </a:br>
            <a:r>
              <a:rPr lang="en-US" sz="1300" kern="1200" dirty="0">
                <a:solidFill>
                  <a:srgbClr val="000000"/>
                </a:solidFill>
                <a:effectLst/>
                <a:latin typeface="Aptos" panose="020B0004020202020204" pitchFamily="34" charset="0"/>
                <a:ea typeface="+mn-ea"/>
                <a:cs typeface="+mn-cs"/>
              </a:rPr>
              <a:t>If I have low HP and you are far away: I switch to healing to heal myself.</a:t>
            </a:r>
            <a:br>
              <a:rPr lang="it-IT" sz="1300" dirty="0">
                <a:effectLst/>
              </a:rPr>
            </a:br>
            <a:r>
              <a:rPr lang="en-US" sz="1300" kern="1200" dirty="0">
                <a:solidFill>
                  <a:srgbClr val="000000"/>
                </a:solidFill>
                <a:effectLst/>
                <a:latin typeface="Aptos" panose="020B0004020202020204" pitchFamily="34" charset="0"/>
                <a:ea typeface="+mn-ea"/>
                <a:cs typeface="+mn-cs"/>
              </a:rPr>
              <a:t>Healing status:</a:t>
            </a:r>
            <a:br>
              <a:rPr lang="it-IT" sz="1300" dirty="0">
                <a:effectLst/>
              </a:rPr>
            </a:br>
            <a:r>
              <a:rPr lang="en-US" sz="1300" kern="1200" dirty="0">
                <a:solidFill>
                  <a:srgbClr val="000000"/>
                </a:solidFill>
                <a:effectLst/>
                <a:latin typeface="Aptos" panose="020B0004020202020204" pitchFamily="34" charset="0"/>
                <a:ea typeface="+mn-ea"/>
                <a:cs typeface="+mn-cs"/>
              </a:rPr>
              <a:t>Once healed: I switch back to fighting and resume combat.</a:t>
            </a:r>
            <a:br>
              <a:rPr lang="it-IT" sz="1300" dirty="0">
                <a:effectLst/>
              </a:rPr>
            </a:br>
            <a:r>
              <a:rPr lang="en-US" sz="1300" kern="1200" dirty="0">
                <a:solidFill>
                  <a:srgbClr val="000000"/>
                </a:solidFill>
                <a:effectLst/>
                <a:latin typeface="Aptos" panose="020B0004020202020204" pitchFamily="34" charset="0"/>
                <a:ea typeface="+mn-ea"/>
                <a:cs typeface="+mn-cs"/>
              </a:rPr>
              <a:t>Overall </a:t>
            </a:r>
            <a:r>
              <a:rPr lang="en-US" sz="1300" kern="1200" dirty="0" err="1">
                <a:solidFill>
                  <a:srgbClr val="000000"/>
                </a:solidFill>
                <a:effectLst/>
                <a:latin typeface="Aptos" panose="020B0004020202020204" pitchFamily="34" charset="0"/>
                <a:ea typeface="+mn-ea"/>
                <a:cs typeface="+mn-cs"/>
              </a:rPr>
              <a:t>behaviour</a:t>
            </a:r>
            <a:r>
              <a:rPr lang="en-US" sz="1300" kern="1200" dirty="0">
                <a:solidFill>
                  <a:srgbClr val="000000"/>
                </a:solidFill>
                <a:effectLst/>
                <a:latin typeface="Aptos" panose="020B0004020202020204" pitchFamily="34" charset="0"/>
                <a:ea typeface="+mn-ea"/>
                <a:cs typeface="+mn-cs"/>
              </a:rPr>
              <a:t>:</a:t>
            </a:r>
            <a:br>
              <a:rPr lang="it-IT" sz="1300" dirty="0">
                <a:effectLst/>
              </a:rPr>
            </a:br>
            <a:r>
              <a:rPr lang="en-US" sz="1300" kern="1200" dirty="0">
                <a:solidFill>
                  <a:srgbClr val="000000"/>
                </a:solidFill>
                <a:effectLst/>
                <a:latin typeface="Aptos" panose="020B0004020202020204" pitchFamily="34" charset="0"/>
                <a:ea typeface="+mn-ea"/>
                <a:cs typeface="+mn-cs"/>
              </a:rPr>
              <a:t>I'm initially in start, and depending on your actions and responses in the shop, I'll follow the flow described above. Let me know how you move or what you choose to start the simulation!</a:t>
            </a:r>
            <a:endParaRPr lang="it-IT" sz="1300" dirty="0">
              <a:effectLst/>
            </a:endParaRPr>
          </a:p>
        </p:txBody>
      </p:sp>
      <p:sp>
        <p:nvSpPr>
          <p:cNvPr id="6" name="Segnaposto testo 5">
            <a:extLst>
              <a:ext uri="{FF2B5EF4-FFF2-40B4-BE49-F238E27FC236}">
                <a16:creationId xmlns:a16="http://schemas.microsoft.com/office/drawing/2014/main" id="{E7607A0F-82B1-5990-3266-F68FB3A8B2BD}"/>
              </a:ext>
            </a:extLst>
          </p:cNvPr>
          <p:cNvSpPr>
            <a:spLocks noGrp="1"/>
          </p:cNvSpPr>
          <p:nvPr>
            <p:ph type="body" sz="half" idx="2"/>
          </p:nvPr>
        </p:nvSpPr>
        <p:spPr>
          <a:xfrm>
            <a:off x="6445060" y="329184"/>
            <a:ext cx="5350700" cy="493776"/>
          </a:xfrm>
        </p:spPr>
        <p:txBody>
          <a:bodyPr>
            <a:normAutofit/>
          </a:bodyPr>
          <a:lstStyle/>
          <a:p>
            <a:r>
              <a:rPr lang="it-IT" b="1" dirty="0"/>
              <a:t>USED PROMPT FOR THE WEAPON DEALER</a:t>
            </a:r>
          </a:p>
        </p:txBody>
      </p:sp>
      <p:pic>
        <p:nvPicPr>
          <p:cNvPr id="8" name="Immagine 7">
            <a:extLst>
              <a:ext uri="{FF2B5EF4-FFF2-40B4-BE49-F238E27FC236}">
                <a16:creationId xmlns:a16="http://schemas.microsoft.com/office/drawing/2014/main" id="{06F96FA2-5950-3198-2339-EC6C8191E807}"/>
              </a:ext>
            </a:extLst>
          </p:cNvPr>
          <p:cNvPicPr>
            <a:picLocks noChangeAspect="1"/>
          </p:cNvPicPr>
          <p:nvPr/>
        </p:nvPicPr>
        <p:blipFill>
          <a:blip r:embed="rId2"/>
          <a:stretch>
            <a:fillRect/>
          </a:stretch>
        </p:blipFill>
        <p:spPr>
          <a:xfrm>
            <a:off x="6532816" y="896366"/>
            <a:ext cx="4905375" cy="5629275"/>
          </a:xfrm>
          <a:prstGeom prst="rect">
            <a:avLst/>
          </a:prstGeom>
        </p:spPr>
      </p:pic>
    </p:spTree>
    <p:extLst>
      <p:ext uri="{BB962C8B-B14F-4D97-AF65-F5344CB8AC3E}">
        <p14:creationId xmlns:p14="http://schemas.microsoft.com/office/powerpoint/2010/main" val="2326105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DFCDA5CA-E3DE-9C82-CA2D-C19877531D3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DEMONSTRATION</a:t>
            </a:r>
          </a:p>
        </p:txBody>
      </p:sp>
      <p:pic>
        <p:nvPicPr>
          <p:cNvPr id="6" name="Untitled video - Made with Clipchamp">
            <a:hlinkClick r:id="" action="ppaction://media"/>
            <a:extLst>
              <a:ext uri="{FF2B5EF4-FFF2-40B4-BE49-F238E27FC236}">
                <a16:creationId xmlns:a16="http://schemas.microsoft.com/office/drawing/2014/main" id="{046BB97B-F9FD-C1FD-5EC3-9CF0D2B1921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3606961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0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TotalTime>
  <Words>371</Words>
  <Application>Microsoft Office PowerPoint</Application>
  <PresentationFormat>Widescreen</PresentationFormat>
  <Paragraphs>9</Paragraphs>
  <Slides>4</Slides>
  <Notes>0</Notes>
  <HiddenSlides>0</HiddenSlides>
  <MMClips>1</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4</vt:i4>
      </vt:variant>
    </vt:vector>
  </HeadingPairs>
  <TitlesOfParts>
    <vt:vector size="8" baseType="lpstr">
      <vt:lpstr>Aptos</vt:lpstr>
      <vt:lpstr>Aptos Display</vt:lpstr>
      <vt:lpstr>Arial</vt:lpstr>
      <vt:lpstr>Tema di Office</vt:lpstr>
      <vt:lpstr>EXCERCISE 2: NPC WITH LLM</vt:lpstr>
      <vt:lpstr>STARTING DFA</vt:lpstr>
      <vt:lpstr>You are a weapon seller in a fantasy game. Your behaviour is described through the DFA: Initial State (start): If you approach without a weapon: I switch to trading status and ask if you want to buy a sword or a bow. If you approach with a weapon: I switch to the state of alert and ask you to put the weapon away. Trading status: If you ask for a sword: I switch to sword status and show you the available swords. If you ask for a bow: I switch to bow status and show you the bows available. Sword / Bow status: If you buy something: I return to trading If you don't buy anything: I return trading Trading: if you exit without buying anything I am sad and I say goodbye. Trading: If you come out with something bought, thank you and goodbye State of Alert: If you stow the weapon: I switch to trading. If you do not holster the weapon: I switch to fighting and begin combat. State of Fighting: If you decide to run away or I am defeated: I switch to starting and taunt you. If I defeat you: I taunt you and switch back to start. If you defeat me: I switch to death and utter my last words. If I have low HP and you are far away: I switch to healing to heal myself. Healing status: Once healed: I switch back to fighting and resume combat. Overall behaviour: I'm initially in start, and depending on your actions and responses in the shop, I'll follow the flow described above. Let me know how you move or what you choose to start the simulation!</vt:lpstr>
      <vt:lpstr>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FONTANA EMANUELE</dc:creator>
  <cp:lastModifiedBy>FONTANA EMANUELE</cp:lastModifiedBy>
  <cp:revision>2</cp:revision>
  <dcterms:created xsi:type="dcterms:W3CDTF">2024-10-29T15:17:26Z</dcterms:created>
  <dcterms:modified xsi:type="dcterms:W3CDTF">2024-11-19T07:12:13Z</dcterms:modified>
</cp:coreProperties>
</file>

<file path=docProps/thumbnail.jpeg>
</file>